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Work Sans ExtraLight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Roboto Mono Light"/>
      <p:regular r:id="rId26"/>
      <p:bold r:id="rId27"/>
      <p:italic r:id="rId28"/>
      <p:boldItalic r:id="rId29"/>
    </p:embeddedFont>
    <p:embeddedFont>
      <p:font typeface="Work Sans Black"/>
      <p:bold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Inter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regular.fntdata"/><Relationship Id="rId20" Type="http://schemas.openxmlformats.org/officeDocument/2006/relationships/font" Target="fonts/WorkSansExtraLight-italic.fntdata"/><Relationship Id="rId42" Type="http://schemas.openxmlformats.org/officeDocument/2006/relationships/font" Target="fonts/InterMedium-italic.fntdata"/><Relationship Id="rId41" Type="http://schemas.openxmlformats.org/officeDocument/2006/relationships/font" Target="fonts/InterMedium-bold.fntdata"/><Relationship Id="rId22" Type="http://schemas.openxmlformats.org/officeDocument/2006/relationships/font" Target="fonts/Inter-regular.fntdata"/><Relationship Id="rId21" Type="http://schemas.openxmlformats.org/officeDocument/2006/relationships/font" Target="fonts/WorkSansExtraLight-boldItalic.fntdata"/><Relationship Id="rId43" Type="http://schemas.openxmlformats.org/officeDocument/2006/relationships/font" Target="fonts/InterMedium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Light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RobotoMonoLight-italic.fntdata"/><Relationship Id="rId27" Type="http://schemas.openxmlformats.org/officeDocument/2006/relationships/font" Target="fonts/RobotoMon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Black-boldItalic.fntdata"/><Relationship Id="rId30" Type="http://schemas.openxmlformats.org/officeDocument/2006/relationships/font" Target="fonts/WorkSansBlack-bold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bold.fntdata"/><Relationship Id="rId14" Type="http://schemas.openxmlformats.org/officeDocument/2006/relationships/slide" Target="slides/slide8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italic.fntdata"/><Relationship Id="rId19" Type="http://schemas.openxmlformats.org/officeDocument/2006/relationships/font" Target="fonts/WorkSansExtraLight-bold.fntdata"/><Relationship Id="rId18" Type="http://schemas.openxmlformats.org/officeDocument/2006/relationships/font" Target="fonts/WorkSansExtra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a48abdf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a48abdf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48abdf6a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a48abdf6a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a48abdf6a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a48abdf6a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a48abdf6a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a48abdf6a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a48abdf6a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a48abdf6a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a48abdf6a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a48abdf6a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263304b3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263304b3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263304b3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263304b3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263304b35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263304b35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a48abdf6a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a48abdf6a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a48abdf6a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a48abdf6a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3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p26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1" name="Google Shape;201;p27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4" name="Google Shape;224;p29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5" name="Google Shape;245;p30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31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1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7" name="Google Shape;277;p32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2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6" name="Google Shape;286;p32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8" name="Google Shape;288;p32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93" name="Google Shape;293;p33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0" name="Google Shape;300;p33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2" name="Google Shape;302;p33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3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34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21" name="Google Shape;321;p35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5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35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34" name="Google Shape;334;p35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36" name="Google Shape;3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43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3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44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7" name="Google Shape;477;p45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8" name="Google Shape;478;p45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6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6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49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4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49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" name="Google Shape;507;p50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50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50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1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2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52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3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5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53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24" name="Google Shape;524;p53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5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4" name="Google Shape;534;p5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56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6" name="Google Shape;536;p56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57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57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57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57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57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57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6" name="Google Shape;546;p57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7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48" name="Google Shape;548;p57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7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7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7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57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58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57" name="Google Shape;557;p58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58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58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58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8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8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8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8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9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0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1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61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9" name="Google Shape;579;p62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2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2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6" name="Google Shape;586;p6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8" name="Google Shape;588;p63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4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3" name="Google Shape;593;p64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64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7" name="Google Shape;59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5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65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65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65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2" name="Google Shape;602;p65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66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6" name="Google Shape;606;p66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66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66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66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0" name="Google Shape;610;p66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1" name="Google Shape;611;p66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66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66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66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5" name="Google Shape;615;p66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6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66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8" name="Google Shape;618;p66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619" name="Google Shape;619;p66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66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6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6" name="Google Shape;626;p6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7" name="Google Shape;627;p67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8" name="Google Shape;628;p67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67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0" name="Google Shape;630;p67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67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32" name="Google Shape;632;p67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5" name="Google Shape;63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68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68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8" name="Google Shape;638;p68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1" name="Google Shape;641;p69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4" name="Google Shape;644;p7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70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46" name="Google Shape;646;p70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1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71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7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72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72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72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73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4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1" name="Google Shape;661;p74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2" name="Google Shape;662;p74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3" name="Google Shape;663;p74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4" name="Google Shape;664;p74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74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4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75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2" name="Google Shape;672;p7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76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4" name="Google Shape;674;p76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76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76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77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0" name="Google Shape;680;p77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81" name="Google Shape;681;p77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82" name="Google Shape;682;p77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7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7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77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77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7" name="Google Shape;687;p77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7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1" name="Google Shape;691;p78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2" name="Google Shape;692;p78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693" name="Google Shape;693;p78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8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7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8" name="Google Shape;698;p79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9" name="Google Shape;699;p79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0" name="Google Shape;700;p79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1" name="Google Shape;701;p79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4" name="Google Shape;704;p80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80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6" name="Google Shape;706;p80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80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8" name="Google Shape;708;p80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80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2" name="Google Shape;712;p81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81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81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81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6" name="Google Shape;716;p81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81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8" name="Google Shape;718;p81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81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3" name="Google Shape;72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6" name="Google Shape;726;p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7" name="Google Shape;72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0" name="Google Shape;73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4" name="Google Shape;734;p8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5" name="Google Shape;735;p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6" name="Google Shape;7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9" name="Google Shape;739;p8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Google Shape;740;p8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8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2" name="Google Shape;74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4" name="Google Shape;744;p8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5" name="Google Shape;745;p8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8" name="Google Shape;748;p8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8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1" name="Google Shape;751;p8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52" name="Google Shape;752;p8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3" name="Google Shape;75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5" name="Google Shape;755;p8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6" name="Google Shape;756;p8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7" name="Google Shape;757;p8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6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6" name="Google Shape;49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hops.n.code@gmail.com" TargetMode="External"/><Relationship Id="rId4" Type="http://schemas.openxmlformats.org/officeDocument/2006/relationships/hyperlink" Target="https://github.com/hops-n-code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0914" l="-423" r="-423" t="-10902"/>
          <a:stretch/>
        </p:blipFill>
        <p:spPr>
          <a:xfrm>
            <a:off x="5034275" y="226500"/>
            <a:ext cx="3883203" cy="4690499"/>
          </a:xfrm>
          <a:prstGeom prst="rect">
            <a:avLst/>
          </a:prstGeom>
        </p:spPr>
      </p:pic>
      <p:sp>
        <p:nvSpPr>
          <p:cNvPr id="763" name="Google Shape;763;p89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764" name="Google Shape;764;p89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BOWLING GAME</a:t>
            </a:r>
            <a:br>
              <a:rPr lang="en" sz="8500"/>
            </a:br>
            <a:r>
              <a:rPr b="0" lang="en" sz="1600"/>
              <a:t>CODE KATA</a:t>
            </a:r>
            <a:endParaRPr b="0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8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</a:t>
            </a:r>
            <a:endParaRPr/>
          </a:p>
        </p:txBody>
      </p:sp>
      <p:sp>
        <p:nvSpPr>
          <p:cNvPr id="853" name="Google Shape;853;p98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854" name="Google Shape;854;p98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55" name="Google Shape;855;p98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6" name="Google Shape;856;p98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862" name="Google Shape;862;p9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63" name="Google Shape;863;p99"/>
          <p:cNvSpPr txBox="1"/>
          <p:nvPr>
            <p:ph idx="3" type="title"/>
          </p:nvPr>
        </p:nvSpPr>
        <p:spPr>
          <a:xfrm>
            <a:off x="226525" y="666751"/>
            <a:ext cx="41190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64" name="Google Shape;864;p99"/>
          <p:cNvSpPr txBox="1"/>
          <p:nvPr>
            <p:ph idx="1" type="body"/>
          </p:nvPr>
        </p:nvSpPr>
        <p:spPr>
          <a:xfrm>
            <a:off x="226525" y="2080458"/>
            <a:ext cx="4119000" cy="28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César Romero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hops.n.code@gmail.com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https://github.com/hops-n-code</a:t>
            </a:r>
            <a:endParaRPr/>
          </a:p>
        </p:txBody>
      </p:sp>
      <p:pic>
        <p:nvPicPr>
          <p:cNvPr id="865" name="Google Shape;86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000" y="512250"/>
            <a:ext cx="4118999" cy="41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0"/>
          <p:cNvSpPr txBox="1"/>
          <p:nvPr>
            <p:ph idx="3" type="body"/>
          </p:nvPr>
        </p:nvSpPr>
        <p:spPr>
          <a:xfrm>
            <a:off x="138550" y="2804700"/>
            <a:ext cx="424800" cy="1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70" name="Google Shape;770;p90"/>
          <p:cNvSpPr txBox="1"/>
          <p:nvPr>
            <p:ph idx="1" type="body"/>
          </p:nvPr>
        </p:nvSpPr>
        <p:spPr>
          <a:xfrm>
            <a:off x="6325900" y="2804700"/>
            <a:ext cx="2612700" cy="1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Bowling Game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cxnSp>
        <p:nvCxnSpPr>
          <p:cNvPr id="771" name="Google Shape;771;p90"/>
          <p:cNvCxnSpPr/>
          <p:nvPr/>
        </p:nvCxnSpPr>
        <p:spPr>
          <a:xfrm>
            <a:off x="563100" y="2989325"/>
            <a:ext cx="727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90"/>
          <p:cNvCxnSpPr/>
          <p:nvPr/>
        </p:nvCxnSpPr>
        <p:spPr>
          <a:xfrm>
            <a:off x="563100" y="3240000"/>
            <a:ext cx="706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0"/>
          <p:cNvCxnSpPr/>
          <p:nvPr/>
        </p:nvCxnSpPr>
        <p:spPr>
          <a:xfrm>
            <a:off x="563100" y="3470100"/>
            <a:ext cx="717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90"/>
          <p:cNvCxnSpPr/>
          <p:nvPr/>
        </p:nvCxnSpPr>
        <p:spPr>
          <a:xfrm>
            <a:off x="563100" y="3708225"/>
            <a:ext cx="738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75" name="Google Shape;775;p90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90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90"/>
          <p:cNvSpPr txBox="1"/>
          <p:nvPr>
            <p:ph idx="4" type="title"/>
          </p:nvPr>
        </p:nvSpPr>
        <p:spPr>
          <a:xfrm>
            <a:off x="302725" y="1181400"/>
            <a:ext cx="67635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1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BOWLING GAME</a:t>
            </a:r>
            <a:endParaRPr/>
          </a:p>
        </p:txBody>
      </p:sp>
      <p:sp>
        <p:nvSpPr>
          <p:cNvPr id="783" name="Google Shape;783;p91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784" name="Google Shape;784;p91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785" name="Google Shape;785;p91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6" name="Google Shape;786;p91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792" name="Google Shape;792;p9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793" name="Google Shape;793;p92"/>
          <p:cNvSpPr txBox="1"/>
          <p:nvPr>
            <p:ph idx="3" type="title"/>
          </p:nvPr>
        </p:nvSpPr>
        <p:spPr>
          <a:xfrm>
            <a:off x="4801800" y="8058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design</a:t>
            </a:r>
            <a:endParaRPr/>
          </a:p>
        </p:txBody>
      </p:sp>
      <p:sp>
        <p:nvSpPr>
          <p:cNvPr id="794" name="Google Shape;794;p92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Game has 10 frames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2 throws for each frame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Score for the frame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total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pins knocked down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5" name="Google Shape;795;p92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6" name="Google Shape;796;p92" title="U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438" y="1913625"/>
            <a:ext cx="3951225" cy="20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802" name="Google Shape;802;p9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03" name="Google Shape;803;p93"/>
          <p:cNvSpPr txBox="1"/>
          <p:nvPr>
            <p:ph idx="3" type="title"/>
          </p:nvPr>
        </p:nvSpPr>
        <p:spPr>
          <a:xfrm>
            <a:off x="4801800" y="8058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804" name="Google Shape;804;p93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10 pins knocked in 2 rolls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Score for the frame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10 plus the pins knocked down on the next roll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◆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+ 5 + 3 = 13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93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SPARE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6" name="Google Shape;806;p93" title="Spare.png"/>
          <p:cNvPicPr preferRelativeResize="0"/>
          <p:nvPr/>
        </p:nvPicPr>
        <p:blipFill rotWithShape="1">
          <a:blip r:embed="rId3">
            <a:alphaModFix/>
          </a:blip>
          <a:srcRect b="28253" l="0" r="0" t="0"/>
          <a:stretch/>
        </p:blipFill>
        <p:spPr>
          <a:xfrm>
            <a:off x="5413013" y="2192063"/>
            <a:ext cx="2886075" cy="1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812" name="Google Shape;812;p9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13" name="Google Shape;813;p94"/>
          <p:cNvSpPr txBox="1"/>
          <p:nvPr>
            <p:ph idx="3" type="title"/>
          </p:nvPr>
        </p:nvSpPr>
        <p:spPr>
          <a:xfrm>
            <a:off x="4801800" y="8058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814" name="Google Shape;814;p94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10 pins knocked in one roll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Score for the frame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10 plus the pins knocked down on the next 2 rolls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◆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+ 3 + 4 = 17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94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STRIKE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6" name="Google Shape;816;p94"/>
          <p:cNvPicPr preferRelativeResize="0"/>
          <p:nvPr/>
        </p:nvPicPr>
        <p:blipFill rotWithShape="1">
          <a:blip r:embed="rId3">
            <a:alphaModFix/>
          </a:blip>
          <a:srcRect b="28109" l="0" r="0" t="0"/>
          <a:stretch/>
        </p:blipFill>
        <p:spPr>
          <a:xfrm>
            <a:off x="5413013" y="2190600"/>
            <a:ext cx="2886075" cy="14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KATA</a:t>
            </a:r>
            <a:endParaRPr/>
          </a:p>
        </p:txBody>
      </p:sp>
      <p:sp>
        <p:nvSpPr>
          <p:cNvPr id="822" name="Google Shape;822;p9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BEATS, HOPS ‘N’ CODE</a:t>
            </a:r>
            <a:endParaRPr/>
          </a:p>
        </p:txBody>
      </p:sp>
      <p:sp>
        <p:nvSpPr>
          <p:cNvPr id="823" name="Google Shape;823;p95"/>
          <p:cNvSpPr txBox="1"/>
          <p:nvPr>
            <p:ph idx="3" type="title"/>
          </p:nvPr>
        </p:nvSpPr>
        <p:spPr>
          <a:xfrm>
            <a:off x="4801800" y="8058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824" name="Google Shape;824;p95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>
                <a:solidFill>
                  <a:schemeClr val="dk1"/>
                </a:solidFill>
              </a:rPr>
              <a:t>If a player rolls a strike or spare, they are allowed to roll the extra balls to complete the frame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➔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more than 3 balls can be rolled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5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10TH FRAME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6" name="Google Shape;826;p95" title="10th fram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25" y="1605975"/>
            <a:ext cx="1368950" cy="13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5" title="10th frame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900" y="1605975"/>
            <a:ext cx="1368950" cy="13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5" title="10th frame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575" y="3215075"/>
            <a:ext cx="1368950" cy="13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6"/>
          <p:cNvSpPr txBox="1"/>
          <p:nvPr>
            <p:ph type="title"/>
          </p:nvPr>
        </p:nvSpPr>
        <p:spPr>
          <a:xfrm>
            <a:off x="226525" y="1567296"/>
            <a:ext cx="8691000" cy="3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834" name="Google Shape;834;p96"/>
          <p:cNvSpPr txBox="1"/>
          <p:nvPr>
            <p:ph idx="4294967295"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CYMBAL</a:t>
            </a:r>
            <a:endParaRPr/>
          </a:p>
        </p:txBody>
      </p:sp>
      <p:sp>
        <p:nvSpPr>
          <p:cNvPr id="835" name="Google Shape;835;p96"/>
          <p:cNvSpPr txBox="1"/>
          <p:nvPr>
            <p:ph idx="4294967295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36" name="Google Shape;836;p96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CODE KATA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96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BEATS, HOPS ‘N’ CODE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7"/>
          <p:cNvSpPr txBox="1"/>
          <p:nvPr>
            <p:ph type="title"/>
          </p:nvPr>
        </p:nvSpPr>
        <p:spPr>
          <a:xfrm>
            <a:off x="226525" y="762000"/>
            <a:ext cx="4119000" cy="13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843" name="Google Shape;843;p97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Work on your own IDE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Follow along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Pauses for quick questions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Pay close attention!</a:t>
            </a:r>
            <a:endParaRPr/>
          </a:p>
        </p:txBody>
      </p:sp>
      <p:sp>
        <p:nvSpPr>
          <p:cNvPr id="844" name="Google Shape;844;p97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 &amp; SOLUTION</a:t>
            </a:r>
            <a:endParaRPr sz="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5" name="Google Shape;845;p97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WE ARE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46" name="Google Shape;8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25" y="443755"/>
            <a:ext cx="4493674" cy="376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87" y="1929325"/>
            <a:ext cx="4064399" cy="23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